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5" r:id="rId28"/>
    <p:sldId id="283" r:id="rId29"/>
    <p:sldId id="284" r:id="rId30"/>
    <p:sldId id="286" r:id="rId31"/>
    <p:sldId id="287" r:id="rId32"/>
    <p:sldId id="288" r:id="rId33"/>
    <p:sldId id="289" r:id="rId34"/>
    <p:sldId id="299" r:id="rId35"/>
    <p:sldId id="301" r:id="rId36"/>
    <p:sldId id="302" r:id="rId37"/>
    <p:sldId id="303" r:id="rId38"/>
    <p:sldId id="304" r:id="rId39"/>
    <p:sldId id="300" r:id="rId40"/>
    <p:sldId id="290" r:id="rId41"/>
    <p:sldId id="291" r:id="rId42"/>
    <p:sldId id="292" r:id="rId43"/>
    <p:sldId id="293" r:id="rId44"/>
    <p:sldId id="294" r:id="rId45"/>
    <p:sldId id="295" r:id="rId46"/>
    <p:sldId id="305" r:id="rId47"/>
    <p:sldId id="296" r:id="rId48"/>
    <p:sldId id="297" r:id="rId49"/>
    <p:sldId id="29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jeni pravokut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328FE-8E97-4F55-9334-F684037E5991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724B0-B420-4778-9E12-FD67F393D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328FE-8E97-4F55-9334-F684037E5991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724B0-B420-4778-9E12-FD67F393D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328FE-8E97-4F55-9334-F684037E5991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724B0-B420-4778-9E12-FD67F393D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328FE-8E97-4F55-9334-F684037E5991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724B0-B420-4778-9E12-FD67F393D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jeni pravokut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jeni pravokut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328FE-8E97-4F55-9334-F684037E5991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724B0-B420-4778-9E12-FD67F393D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328FE-8E97-4F55-9334-F684037E5991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724B0-B420-4778-9E12-FD67F393D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328FE-8E97-4F55-9334-F684037E5991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724B0-B420-4778-9E12-FD67F393D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328FE-8E97-4F55-9334-F684037E5991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724B0-B420-4778-9E12-FD67F393D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328FE-8E97-4F55-9334-F684037E5991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724B0-B420-4778-9E12-FD67F393D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328FE-8E97-4F55-9334-F684037E5991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724B0-B420-4778-9E12-FD67F393D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s jednim zaobljenim kut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328FE-8E97-4F55-9334-F684037E5991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B724B0-B420-4778-9E12-FD67F393DC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jeni pravokut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ezervirano mjesto naslova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80328FE-8E97-4F55-9334-F684037E5991}" type="datetimeFigureOut">
              <a:rPr lang="en-US" smtClean="0"/>
              <a:pPr/>
              <a:t>6/10/2011</a:t>
            </a:fld>
            <a:endParaRPr lang="en-US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0B724B0-B420-4778-9E12-FD67F393D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22376" y="1600200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hr-HR" sz="5400" dirty="0" smtClean="0"/>
              <a:t>100 GODINA ŠKOLE</a:t>
            </a:r>
            <a:endParaRPr lang="en-US" sz="5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22376" y="388620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 smtClean="0">
                <a:solidFill>
                  <a:schemeClr val="accent1">
                    <a:lumMod val="75000"/>
                  </a:schemeClr>
                </a:solidFill>
              </a:rPr>
              <a:t>U  ČAČINCIMA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304800"/>
            <a:ext cx="8991600" cy="4187952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Školska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godina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1950./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19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51.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započela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izvjesnim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promjenama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samom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životu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praksu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uvodi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osmogodišnje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školovanje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U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Čačinci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uveden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V.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razred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koji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upisano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74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obveznika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Documents and Settings\Nastavnik\Desktop\Mcuhica 4\Povijest škole\30.5\img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2085" y="2819400"/>
            <a:ext cx="4818315" cy="3632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304800"/>
            <a:ext cx="8183880" cy="63246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Školske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god. 1952./1953.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polazilo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338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učenika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šest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razreda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Dana 29.6.1952.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izabran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prvi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put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školski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odbor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predsjednik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bio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Rugaš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Bela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Godine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1953.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prvi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put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osnovano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Društvo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naša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djeca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koje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razvilo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veliku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aktivnost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selu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pomagalo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1954. god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ine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otvara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Kazalište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lutaka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Zidovi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bili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oslikani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likovima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iz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bajki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Crvenkapica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Snjeguljica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Dvanaest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labudova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Sve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crteže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kulise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za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kazalište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izradila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učiteljica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Korpar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Vida.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200" y="1447800"/>
            <a:ext cx="2590800" cy="2895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1956.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godine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prikupljena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sredstva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za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kupnju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tambura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Documents and Settings\Nastavnik\Desktop\Mcuhica 4\Povijest škole\obradjeno\iskor\3_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767" y="1066800"/>
            <a:ext cx="6226432" cy="3810000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2590800" y="51054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i="1" dirty="0" smtClean="0"/>
              <a:t>Gosp. Branko Kos preuzima vodstvo tamburaša i vodi ih dugi niz godina. Također je radio duže vrijeme kao pedagog škole.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381000"/>
            <a:ext cx="8183880" cy="4187952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god. 1960./'61.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navršava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se 50.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godina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rada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Prilikom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proslave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dobila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naziv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"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Osnovna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Bratstvo-jedinstvo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"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Čačinci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školske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godine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bilo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514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učenika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C:\Documents and Settings\Nastavnik\Desktop\Mcuhica 4\Povijest škole\obradjeno\iskor\gotov clana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73016"/>
            <a:ext cx="3888432" cy="2924893"/>
          </a:xfrm>
          <a:prstGeom prst="rect">
            <a:avLst/>
          </a:prstGeom>
          <a:noFill/>
        </p:spPr>
      </p:pic>
      <p:pic>
        <p:nvPicPr>
          <p:cNvPr id="5" name="Picture 4" descr="C:\Documents and Settings\Nastavnik\Desktop\Mcuhica 4\Povijest škole\obradjeno\iskor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9040"/>
            <a:ext cx="4126636" cy="2659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1063752"/>
            <a:ext cx="8183880" cy="4575048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Brojno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stanje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učenika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početku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školske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godine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1967./68.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bilo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sljedeće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Čačinci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547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učenika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Pušina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175,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Bukvik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50.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Drenovac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30,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Krasković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23,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Humljani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43,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Paušinci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17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učenika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ukupno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885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učenika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Materijalne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prilike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vrlo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loše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Školske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zgrade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sve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dotrajalije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1975./76. školsku  godinu učenici počinju u novosagrađenoj školi u Čačincima. S ukupno 2400 m2 riješeni su problemi učioničkog i kabinetskog prostora te prostora za tjelesni odgoj.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C:\Documents and Settings\Nastavnik\Desktop\Mcuhica 4\likovni radovi\iskor\s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19400"/>
            <a:ext cx="6696744" cy="3817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377952"/>
            <a:ext cx="8183880" cy="6022848"/>
          </a:xfrm>
        </p:spPr>
        <p:txBody>
          <a:bodyPr>
            <a:normAutofit fontScale="92500" lnSpcReduction="20000"/>
          </a:bodyPr>
          <a:lstStyle/>
          <a:p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Otvorenjem nove školske zgrade pri školi radi i Dječji vrtić s oko 40 polaznika od 3 - 6 godina u dvije grupe. 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Materijalni uvjeti rada u matičnoj školi su zadovoljavajući, dok su u područnim školama loši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NA POSEBAN SLAJD</a:t>
            </a:r>
          </a:p>
          <a:p>
            <a:pPr>
              <a:buNone/>
            </a:pPr>
            <a:r>
              <a:rPr lang="hr-HR" dirty="0" smtClean="0"/>
              <a:t> Od </a:t>
            </a:r>
            <a:r>
              <a:rPr lang="hr-HR" b="1" i="1" dirty="0" smtClean="0"/>
              <a:t>školske godine 1990./91. </a:t>
            </a:r>
            <a:r>
              <a:rPr lang="hr-HR" dirty="0" smtClean="0"/>
              <a:t>osnovna škola u </a:t>
            </a:r>
            <a:r>
              <a:rPr lang="hr-HR" dirty="0" err="1" smtClean="0"/>
              <a:t>Čačincima</a:t>
            </a:r>
            <a:r>
              <a:rPr lang="hr-HR" dirty="0" smtClean="0"/>
              <a:t> nosi ime Antuna Gustava Matoša. Ukupan broj 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Ubuduće Dan škole bit će 13.6., na dan Matoševa rođenja. 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Ukupan broj učenika škole je 416, a od toga je 48 učenika iz područne škole.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228600"/>
            <a:ext cx="8183880" cy="6400800"/>
          </a:xfrm>
        </p:spPr>
        <p:txBody>
          <a:bodyPr>
            <a:normAutofit/>
          </a:bodyPr>
          <a:lstStyle/>
          <a:p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Značajne promjene koje su se dogodile te školske godine očituju se u promjeni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načina </a:t>
            </a:r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pozdravljanja (Dobro jutro, Dobar dan, Doviđenja umjesto dotadašnjeg pozdrava "Zdravo"). 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Također je počeo novi način oslovljavanja djelatnika škole s učitelj, gospodin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 i</a:t>
            </a:r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 gospođa, umjesto drug i drugarica.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Došlo je do promjene u nazivima:</a:t>
            </a:r>
          </a:p>
          <a:p>
            <a:pPr lvl="1">
              <a:buFont typeface="Wingdings" pitchFamily="2" charset="2"/>
              <a:buChar char="v"/>
            </a:pPr>
            <a:r>
              <a:rPr lang="hr-HR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i="1" dirty="0" smtClean="0">
                <a:solidFill>
                  <a:schemeClr val="accent1">
                    <a:lumMod val="75000"/>
                  </a:schemeClr>
                </a:solidFill>
              </a:rPr>
              <a:t>Nastavničko vijeće u Učiteljsko vijeće</a:t>
            </a:r>
          </a:p>
          <a:p>
            <a:pPr lvl="1">
              <a:buFont typeface="Wingdings" pitchFamily="2" charset="2"/>
              <a:buChar char="v"/>
            </a:pPr>
            <a:r>
              <a:rPr lang="hr-HR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i="1" dirty="0" smtClean="0">
                <a:solidFill>
                  <a:schemeClr val="accent1">
                    <a:lumMod val="75000"/>
                  </a:schemeClr>
                </a:solidFill>
              </a:rPr>
              <a:t>Direktor u ravnatelj</a:t>
            </a:r>
          </a:p>
          <a:p>
            <a:pPr lvl="1">
              <a:buFont typeface="Wingdings" pitchFamily="2" charset="2"/>
              <a:buChar char="v"/>
            </a:pPr>
            <a:r>
              <a:rPr lang="hr-HR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i="1" dirty="0" smtClean="0">
                <a:solidFill>
                  <a:schemeClr val="accent1">
                    <a:lumMod val="75000"/>
                  </a:schemeClr>
                </a:solidFill>
              </a:rPr>
              <a:t>Savjet škole u Školski odbor</a:t>
            </a:r>
            <a:endParaRPr lang="en-US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457200"/>
            <a:ext cx="8183880" cy="6172200"/>
          </a:xfrm>
        </p:spPr>
        <p:txBody>
          <a:bodyPr>
            <a:normAutofit/>
          </a:bodyPr>
          <a:lstStyle/>
          <a:p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Školska godina '91./92. nije započela s radom 1.9.1991. godine, a razlog je bila ratna situacija.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vi-VN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Krajem studenog, Sekretarijat za društvene djelatnosti i Krizni štab općine Orahovica organiziraju za učenike općine Orahovica boravak i školovanje u </a:t>
            </a:r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Mađarskoj.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vi-VN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Iz naše škole odlazi 35 učenika i učitelji Marija Novak,Viktorija Štimac, Mirjana Sabolić i ravnatelj Anto Banović.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41848"/>
          </a:xfrm>
        </p:spPr>
        <p:txBody>
          <a:bodyPr>
            <a:normAutofit fontScale="92500" lnSpcReduction="10000"/>
          </a:bodyPr>
          <a:lstStyle/>
          <a:p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Učenici se vraćaju kući 24.prosinca 1991. godine.</a:t>
            </a:r>
          </a:p>
          <a:p>
            <a:pPr>
              <a:buNone/>
            </a:pP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U siječnju 1992. g. počela je redovna nastava, a završila je u srpnju 1992. godine.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vi-VN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Tijekom rata OŠ A.G.Matoša ostaje bez dvije područne škole – Slatinski Drenovac i Pušina, a ostaje samo Područna škola Humljani s 9 učenika. 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U narednim godinama rad se odvija u nešto skromnijim uvjetima s manje nastavnih sredstava. Osjećaju se posljedice rata.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Znatno je smanjen broj učenika.</a:t>
            </a:r>
          </a:p>
          <a:p>
            <a:endParaRPr lang="vi-VN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685800"/>
            <a:ext cx="8183880" cy="5260848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Selo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Čačinci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do 1911.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godine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nije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imalo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Selo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bilo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maleno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tek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razvitku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Imalo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svega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78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kućnih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brojeva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oko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420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stanovnika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Selo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počelo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jače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razvijati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kad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kroz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njega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prošla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pruga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Voćin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-Osijek, 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bila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vlasništvo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firme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Gutman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iz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Belišća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1910.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godine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osnovana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Školska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općina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Čačinci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Odmah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njenom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osnutku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pristupilo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izgradnji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školske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zgrade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228600"/>
            <a:ext cx="8336280" cy="6477000"/>
          </a:xfrm>
        </p:spPr>
        <p:txBody>
          <a:bodyPr>
            <a:normAutofit/>
          </a:bodyPr>
          <a:lstStyle/>
          <a:p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Školske godine '96./'97 škola je imala 347  učenika.</a:t>
            </a:r>
          </a:p>
          <a:p>
            <a:endParaRPr lang="vi-VN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Mještani Čačinaca rade na uređenju mjesta.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vi-VN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U selu su asfaltirane pješačke staze, povećao se broj telefona i vršile su se pripreme za uređenje vodovoda.</a:t>
            </a:r>
            <a:endParaRPr lang="hr-HR" dirty="0" smtClean="0"/>
          </a:p>
          <a:p>
            <a:endParaRPr lang="vi-VN" dirty="0" smtClean="0"/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Školske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godine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1998./1999. 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u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priličnom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slabom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stanju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Vidljiva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dotrajalost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vodovodnih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drugih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instalacija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stolarije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namještaja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nastavne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opreme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099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r-HR" i="1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arednih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godina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postupno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obnavljani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dijelovi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Škole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te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tako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poboljšani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uvjeti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rada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boravka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Školi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hr-HR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popravljen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krov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zgrad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kupljene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knjige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za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učeničku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lektiru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obnovljeno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krovište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školske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kuhinje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blagovaonice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daptiran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kabinet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za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potrebe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pedagoga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Škole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obnovljeni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podovi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svlačionicama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uz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športsku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dvoranu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13. lipnja 2003. blagoslovljena je i obnovljena crkva Presvetoga Trojstva i otvoren Trg kardinala Franje Kuharića na kojem  je adresu našla i naša Škola - Trg kardinala Franje Kuharića 3.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2362200" y="38862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022848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Novu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godinu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2006./2007.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učenici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učitelji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započeli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prema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novom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planu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programu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HNOS-u.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izradu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HNOS-a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krenulo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zbog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potrebe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stvaranja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suvremene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Ove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školske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godine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provedeno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prvo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eksperimentalno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Vanjsko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vrednovanje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obrazovnih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postignuća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učenika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osmih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razreda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U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našoj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testirano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11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učenika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iz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hrvatskog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jezika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matematike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27.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listopada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2007.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otkrivena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bista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kardinala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Franje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Kuharića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Tom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prilikom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posjetili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upisali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se u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Spomenicu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požeški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biskup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Antun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Škvorčević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predsjednik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sabora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Vladimir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Šeks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ministar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obrane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RH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Berislav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Rončević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ministar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MUP-a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Ivica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Kirin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mnogi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drugi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uzvanici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Školsku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godinu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2009./2010.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obilježilo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otvaranje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prekrasne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nove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školske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športske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dvorane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za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koju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kamen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temeljac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položen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17.travnja 2009., 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položili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ministar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Petar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Čobanković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načelnik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općine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Mirko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Mališ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U novoj dvorani je odmah po otvorenju održano snimanje emisije “Lijepom našom”. To je bio velik događaj za Čačince. U emisiji je </a:t>
            </a:r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nastupao </a:t>
            </a:r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KUD Čačinci, a brojni mještani su s ponosom došli uživo pratiti snimanje.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682240"/>
            <a:ext cx="9144000" cy="1051560"/>
          </a:xfrm>
        </p:spPr>
        <p:txBody>
          <a:bodyPr>
            <a:normAutofit/>
          </a:bodyPr>
          <a:lstStyle/>
          <a:p>
            <a:pPr algn="ctr"/>
            <a:r>
              <a:rPr lang="hr-HR" sz="6000" dirty="0" smtClean="0"/>
              <a:t>PODRUČNE ŠKOLE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1000" y="2667000"/>
            <a:ext cx="3352800" cy="2438400"/>
          </a:xfrm>
        </p:spPr>
        <p:txBody>
          <a:bodyPr/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Škola počinje s radom nakon 2. svjetskog rata, a ukinuta je 1964./1965.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183880" cy="105156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PŠ </a:t>
            </a:r>
            <a:r>
              <a:rPr lang="hr-HR" sz="4000" dirty="0" err="1" smtClean="0"/>
              <a:t>Brezovljani</a:t>
            </a:r>
            <a:endParaRPr lang="en-US" sz="4000" dirty="0"/>
          </a:p>
        </p:txBody>
      </p:sp>
      <p:pic>
        <p:nvPicPr>
          <p:cNvPr id="5" name="Picture 3" descr="F:\rad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133600"/>
            <a:ext cx="5159375" cy="3563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183880" cy="1051560"/>
          </a:xfrm>
        </p:spPr>
        <p:txBody>
          <a:bodyPr/>
          <a:lstStyle/>
          <a:p>
            <a:r>
              <a:rPr lang="hr-HR" dirty="0" smtClean="0"/>
              <a:t>PŠ Bukvik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19200"/>
            <a:ext cx="8183880" cy="4187952"/>
          </a:xfrm>
        </p:spPr>
        <p:txBody>
          <a:bodyPr/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Osnovana oko 1950. godine, a zatvorena 1980.</a:t>
            </a: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1961./62. školu je pohađalo čak 75 učenika, dok je pred zatvaranje u školi bilo 13 učenika.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2" descr="C:\Documents and Settings\Nastavnik\Desktop\Mcuhica 4\Povijest škole\obradjeno\iskor\bukv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657600"/>
            <a:ext cx="4752528" cy="2869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vjetlana\Desktop\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57200"/>
            <a:ext cx="7010400" cy="5268729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685800" y="5867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Školska</a:t>
            </a:r>
            <a:r>
              <a:rPr lang="en-US" i="1" dirty="0" smtClean="0"/>
              <a:t> </a:t>
            </a:r>
            <a:r>
              <a:rPr lang="en-US" i="1" dirty="0" err="1" smtClean="0"/>
              <a:t>zgrada</a:t>
            </a:r>
            <a:r>
              <a:rPr lang="en-US" i="1" dirty="0" smtClean="0"/>
              <a:t> </a:t>
            </a:r>
            <a:r>
              <a:rPr lang="en-US" i="1" dirty="0" err="1" smtClean="0"/>
              <a:t>bila</a:t>
            </a:r>
            <a:r>
              <a:rPr lang="en-US" i="1" dirty="0" smtClean="0"/>
              <a:t> je </a:t>
            </a:r>
            <a:r>
              <a:rPr lang="en-US" i="1" dirty="0" err="1" smtClean="0"/>
              <a:t>za</a:t>
            </a:r>
            <a:r>
              <a:rPr lang="en-US" i="1" dirty="0" smtClean="0"/>
              <a:t> </a:t>
            </a:r>
            <a:r>
              <a:rPr lang="en-US" i="1" dirty="0" err="1" smtClean="0"/>
              <a:t>ono</a:t>
            </a:r>
            <a:r>
              <a:rPr lang="en-US" i="1" dirty="0" smtClean="0"/>
              <a:t> </a:t>
            </a:r>
            <a:r>
              <a:rPr lang="en-US" i="1" dirty="0" err="1" smtClean="0"/>
              <a:t>vrijeme</a:t>
            </a:r>
            <a:r>
              <a:rPr lang="en-US" i="1" dirty="0" smtClean="0"/>
              <a:t> (1911.</a:t>
            </a:r>
            <a:r>
              <a:rPr lang="hr-HR" i="1" dirty="0" smtClean="0"/>
              <a:t> godine</a:t>
            </a:r>
            <a:r>
              <a:rPr lang="en-US" i="1" dirty="0" smtClean="0"/>
              <a:t>)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i="1" dirty="0" err="1" smtClean="0"/>
              <a:t>oranici</a:t>
            </a:r>
            <a:r>
              <a:rPr lang="en-US" i="1" dirty="0" smtClean="0"/>
              <a:t> </a:t>
            </a:r>
            <a:r>
              <a:rPr lang="en-US" i="1" dirty="0" err="1" smtClean="0"/>
              <a:t>izvan</a:t>
            </a:r>
            <a:r>
              <a:rPr lang="en-US" i="1" dirty="0" smtClean="0"/>
              <a:t> </a:t>
            </a:r>
            <a:r>
              <a:rPr lang="en-US" i="1" dirty="0" err="1" smtClean="0"/>
              <a:t>sela</a:t>
            </a:r>
            <a:r>
              <a:rPr lang="en-US" i="1" dirty="0" smtClean="0"/>
              <a:t>. </a:t>
            </a:r>
            <a:r>
              <a:rPr lang="en-US" i="1" dirty="0" err="1" smtClean="0"/>
              <a:t>Tu</a:t>
            </a:r>
            <a:r>
              <a:rPr lang="en-US" i="1" dirty="0" smtClean="0"/>
              <a:t> je </a:t>
            </a:r>
            <a:r>
              <a:rPr lang="en-US" i="1" dirty="0" err="1" smtClean="0"/>
              <a:t>bila</a:t>
            </a:r>
            <a:r>
              <a:rPr lang="en-US" i="1" dirty="0" smtClean="0"/>
              <a:t> </a:t>
            </a:r>
            <a:r>
              <a:rPr lang="en-US" i="1" dirty="0" err="1" smtClean="0"/>
              <a:t>škola</a:t>
            </a:r>
            <a:r>
              <a:rPr lang="en-US" i="1" dirty="0" smtClean="0"/>
              <a:t>, </a:t>
            </a:r>
            <a:r>
              <a:rPr lang="en-US" i="1" dirty="0" err="1" smtClean="0"/>
              <a:t>dvorište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vrt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83880" cy="1051560"/>
          </a:xfrm>
        </p:spPr>
        <p:txBody>
          <a:bodyPr/>
          <a:lstStyle/>
          <a:p>
            <a:r>
              <a:rPr lang="hr-HR" dirty="0" smtClean="0"/>
              <a:t>PŠ </a:t>
            </a:r>
            <a:r>
              <a:rPr lang="hr-HR" dirty="0" err="1" smtClean="0"/>
              <a:t>Pušina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3400" y="1374648"/>
            <a:ext cx="8183880" cy="4187952"/>
          </a:xfrm>
        </p:spPr>
        <p:txBody>
          <a:bodyPr/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Ova škola postojala je do 1992. godine.</a:t>
            </a: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1965./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66. školske godine u ovoj je školi bilo 183 učenika u 2 odjela RN i 4 odjela predmetne nastave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Documents and Settings\Nastavnik\Desktop\Mcuhica 4\Povijest škole\obradjeno\iskor\puš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424903"/>
            <a:ext cx="5328592" cy="3280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183880" cy="1051560"/>
          </a:xfrm>
        </p:spPr>
        <p:txBody>
          <a:bodyPr/>
          <a:lstStyle/>
          <a:p>
            <a:r>
              <a:rPr lang="hr-HR" dirty="0" smtClean="0"/>
              <a:t>PŠ Slatinski Drenovac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1905000"/>
            <a:ext cx="4876800" cy="4187952"/>
          </a:xfrm>
        </p:spPr>
        <p:txBody>
          <a:bodyPr/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Postojala je do 1991. godine</a:t>
            </a:r>
          </a:p>
          <a:p>
            <a:pPr>
              <a:buNone/>
            </a:pP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Često su ju posjećivali učenici iz matične škole. Tu su održavali terensku nastavu i odmarali se u prirodi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Documents and Settings\Nastavnik\Desktop\Mcuhica 4\Povijest škole\obradjeno\iskor\drenov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1064" y="1885256"/>
            <a:ext cx="3211936" cy="4286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0120" y="304800"/>
            <a:ext cx="8183880" cy="1051560"/>
          </a:xfrm>
        </p:spPr>
        <p:txBody>
          <a:bodyPr/>
          <a:lstStyle/>
          <a:p>
            <a:r>
              <a:rPr lang="hr-HR" dirty="0" smtClean="0"/>
              <a:t>PŠ </a:t>
            </a:r>
            <a:r>
              <a:rPr lang="hr-HR" dirty="0" err="1" smtClean="0"/>
              <a:t>Humljani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3400" y="1447800"/>
            <a:ext cx="8183880" cy="4187952"/>
          </a:xfrm>
        </p:spPr>
        <p:txBody>
          <a:bodyPr/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Škola je počela s radom oko 1910. godine, te postoji još i danas.</a:t>
            </a: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Danas PŠ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Humljani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 pohađa samo 3 učenika.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Documents and Settings\Nastavnik\Desktop\humlj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200400"/>
            <a:ext cx="5228314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30352"/>
            <a:ext cx="8458200" cy="5489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b="1" i="1" dirty="0" smtClean="0"/>
              <a:t>Popis svih ravnatelja od 1911. do 2011.:</a:t>
            </a:r>
          </a:p>
          <a:p>
            <a:endParaRPr lang="hr-HR" b="1" dirty="0" smtClean="0"/>
          </a:p>
          <a:p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</a:rPr>
              <a:t> PAUNOVIĆ STANKO		1911.- 1943.</a:t>
            </a:r>
            <a:endParaRPr lang="hr-HR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</a:rPr>
              <a:t> BELIĆ KAROLINA		1947.- 1953.</a:t>
            </a:r>
            <a:endParaRPr lang="hr-HR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</a:rPr>
              <a:t> KORPAR BRANKO		1953.- 1960.</a:t>
            </a:r>
            <a:endParaRPr lang="hr-HR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</a:rPr>
              <a:t> BOVAN SLAVKO		1960.- 1964.</a:t>
            </a:r>
            <a:endParaRPr lang="hr-HR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</a:rPr>
              <a:t> GLIGOVIĆ MAŠAN		1964.- 1973.</a:t>
            </a:r>
            <a:endParaRPr lang="hr-HR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</a:rPr>
              <a:t> CUCA MIROSLAV 		1973.- 1988.</a:t>
            </a:r>
            <a:endParaRPr lang="hr-HR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</a:rPr>
              <a:t> ČOLIĆ RADMILA 		1988.- 1991.</a:t>
            </a:r>
            <a:endParaRPr lang="hr-HR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</a:rPr>
              <a:t> BANOVIĆ ANTO		1991.- 1994.</a:t>
            </a:r>
            <a:endParaRPr lang="hr-HR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</a:rPr>
              <a:t> GOLUB MIRA			1994.- 2005.</a:t>
            </a:r>
            <a:endParaRPr lang="hr-HR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</a:rPr>
              <a:t> SABOLIĆ MIRJANA		2005.- 2009.</a:t>
            </a:r>
            <a:endParaRPr lang="hr-HR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200" b="1" dirty="0" smtClean="0">
                <a:solidFill>
                  <a:schemeClr val="accent1">
                    <a:lumMod val="75000"/>
                  </a:schemeClr>
                </a:solidFill>
              </a:rPr>
              <a:t> MARŠIĆ TATJANA		2009.-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Iz arhive…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630635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niOkvir 4"/>
          <p:cNvSpPr txBox="1"/>
          <p:nvPr/>
        </p:nvSpPr>
        <p:spPr>
          <a:xfrm>
            <a:off x="1828800" y="5867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Izlet na </a:t>
            </a:r>
            <a:r>
              <a:rPr lang="hr-HR" dirty="0" err="1" smtClean="0"/>
              <a:t>Jankovac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5257800"/>
            <a:ext cx="8183880" cy="1600200"/>
          </a:xfrm>
        </p:spPr>
        <p:txBody>
          <a:bodyPr/>
          <a:lstStyle/>
          <a:p>
            <a:r>
              <a:rPr lang="hr-HR" dirty="0" smtClean="0"/>
              <a:t>Prvi put održan Cvjetni korzo školske godine 1968./1969.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7702976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1000" y="5867400"/>
            <a:ext cx="8183880" cy="762000"/>
          </a:xfrm>
        </p:spPr>
        <p:txBody>
          <a:bodyPr/>
          <a:lstStyle/>
          <a:p>
            <a:r>
              <a:rPr lang="hr-HR" dirty="0" smtClean="0"/>
              <a:t>Učiteljica Vjekoslava Kos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35" y="381000"/>
            <a:ext cx="868826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0"/>
            <a:ext cx="8183880" cy="4187952"/>
          </a:xfrm>
        </p:spPr>
        <p:txBody>
          <a:bodyPr/>
          <a:lstStyle/>
          <a:p>
            <a:r>
              <a:rPr lang="hr-HR" dirty="0" smtClean="0"/>
              <a:t>Škola u prirodi - učiteljica Branka </a:t>
            </a:r>
            <a:r>
              <a:rPr lang="hr-HR" dirty="0" err="1" smtClean="0"/>
              <a:t>Jusup</a:t>
            </a:r>
            <a:r>
              <a:rPr lang="hr-HR" dirty="0" smtClean="0"/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8"/>
            <a:ext cx="92583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791200"/>
            <a:ext cx="8183880" cy="838200"/>
          </a:xfrm>
        </p:spPr>
        <p:txBody>
          <a:bodyPr/>
          <a:lstStyle/>
          <a:p>
            <a:r>
              <a:rPr lang="hr-HR" dirty="0" smtClean="0"/>
              <a:t>Kolektiv 1952./1953.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6566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1000" y="5257800"/>
            <a:ext cx="8183880" cy="1295400"/>
          </a:xfrm>
        </p:spPr>
        <p:txBody>
          <a:bodyPr/>
          <a:lstStyle/>
          <a:p>
            <a:r>
              <a:rPr lang="hr-HR" dirty="0" smtClean="0"/>
              <a:t>Obnovljeno dječje igralište 1996./1997.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8748695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682752"/>
            <a:ext cx="8183880" cy="526084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Dana 3.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srpnja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1911.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godine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kao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prvi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učitelj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ove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nastupio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gospodin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Stanko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Paunović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koji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dao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urediti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školsku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zgradu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Poziv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za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selu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naišao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razumijevanje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Učenika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bilo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mnogo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 to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vrijeme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mijenjalo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dosta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učitelja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jer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kratko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vrijeme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službovali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selu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bili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premješteni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Jedino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učitelj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Stanko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Paunović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ostao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stalno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686800" cy="160020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/>
              <a:t>Školska</a:t>
            </a:r>
            <a:r>
              <a:rPr lang="en-US" sz="5400" dirty="0" smtClean="0"/>
              <a:t> </a:t>
            </a:r>
            <a:r>
              <a:rPr lang="en-US" sz="5400" dirty="0" err="1" smtClean="0"/>
              <a:t>godina</a:t>
            </a:r>
            <a:r>
              <a:rPr lang="en-US" sz="5400" dirty="0" smtClean="0"/>
              <a:t> 2010./2011.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3400" y="457200"/>
            <a:ext cx="8183880" cy="5867400"/>
          </a:xfrm>
        </p:spPr>
        <p:txBody>
          <a:bodyPr>
            <a:normAutofit lnSpcReduction="10000"/>
          </a:bodyPr>
          <a:lstStyle/>
          <a:p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Školu pohađa 24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 učenika u 16 razrednih odjela: 15 u matičnoj školi i 1 odjel u PŠ Humljani.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vi-VN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Nastava je stručno zastupljena, osim izborne nastave njemačkog jezika.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vi-VN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Škola radi prema Školskom kurikulumu i GPP-u, te su svi planirani zadatci i realizirani.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Učenici su uključeni u 20 skupina izvannastavnih i 11 skupina izvanškolskih aktivnosti. </a:t>
            </a:r>
          </a:p>
          <a:p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vi-VN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917448"/>
            <a:ext cx="8183880" cy="418795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školsku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godinu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2011./2012., u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prvi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razred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bit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će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upisano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17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učenika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pozdravljamo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se 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još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jednom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generacijom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osmih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razreda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s 32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učenika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C:\Documents and Settings\Nastavnik\Desktop\osmaš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00400" y="763960"/>
            <a:ext cx="2743200" cy="792088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0"/>
            <a:ext cx="8183880" cy="1051560"/>
          </a:xfrm>
        </p:spPr>
        <p:txBody>
          <a:bodyPr/>
          <a:lstStyle/>
          <a:p>
            <a:r>
              <a:rPr lang="hr-HR" dirty="0" smtClean="0"/>
              <a:t>Naši učenici, naš ponos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3400" y="1295400"/>
            <a:ext cx="818388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Bono </a:t>
            </a:r>
            <a:r>
              <a:rPr lang="en-US" b="1" dirty="0" err="1" smtClean="0"/>
              <a:t>Vidaković</a:t>
            </a:r>
            <a:endParaRPr lang="en-US" b="1" dirty="0" smtClean="0"/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mjesto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Županijskom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natjecanju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iz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kemije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11.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mjesto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Državnom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natjecanju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err="1" smtClean="0"/>
              <a:t>Jovana</a:t>
            </a:r>
            <a:r>
              <a:rPr lang="en-US" b="1" dirty="0" smtClean="0"/>
              <a:t> </a:t>
            </a:r>
            <a:r>
              <a:rPr lang="en-US" b="1" dirty="0" err="1" smtClean="0"/>
              <a:t>Tihomirović</a:t>
            </a:r>
            <a:endParaRPr lang="en-US" b="1" dirty="0" smtClean="0"/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mjesto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Županijskom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natjecanju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iz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hrvatskog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jezika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/>
              <a:t>Ivan </a:t>
            </a:r>
            <a:r>
              <a:rPr lang="en-US" b="1" dirty="0" err="1" smtClean="0"/>
              <a:t>Vukušić</a:t>
            </a:r>
            <a:r>
              <a:rPr lang="en-US" b="1" dirty="0" smtClean="0"/>
              <a:t> 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mjesto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natjecanju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Sigurno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prometu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err="1" smtClean="0"/>
              <a:t>Državna</a:t>
            </a:r>
            <a:r>
              <a:rPr lang="en-US" b="1" dirty="0" smtClean="0"/>
              <a:t> </a:t>
            </a:r>
            <a:r>
              <a:rPr lang="en-US" b="1" dirty="0" err="1" smtClean="0"/>
              <a:t>izložba</a:t>
            </a:r>
            <a:r>
              <a:rPr lang="en-US" b="1" dirty="0" smtClean="0"/>
              <a:t> LIK 2011.</a:t>
            </a:r>
          </a:p>
          <a:p>
            <a:pPr lvl="1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Dino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Bušljeta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Magdalena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Čavić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Marko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Matijašec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Sanela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Ognjenović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Matea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Milovac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b="1" dirty="0" smtClean="0"/>
              <a:t>Martina </a:t>
            </a:r>
            <a:r>
              <a:rPr lang="hr-HR" b="1" dirty="0" err="1" smtClean="0"/>
              <a:t>Križek</a:t>
            </a:r>
            <a:endParaRPr lang="en-US" b="1" dirty="0" smtClean="0"/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mjesto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Državna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izložba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Moj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mali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prijatelj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  <a:p>
            <a:r>
              <a:rPr lang="en-US" b="1" dirty="0" smtClean="0"/>
              <a:t>Dino Sabo</a:t>
            </a:r>
          </a:p>
          <a:p>
            <a:pPr lvl="1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Priznanje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MZOS-a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AZOO-a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za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literarni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rad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Kako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navijam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kako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ponašam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sportu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90600" y="533400"/>
            <a:ext cx="8153400" cy="5486400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Prvenstvo</a:t>
            </a:r>
            <a:r>
              <a:rPr lang="en-US" sz="2600" dirty="0" smtClean="0"/>
              <a:t> </a:t>
            </a:r>
            <a:r>
              <a:rPr lang="en-US" sz="2600" dirty="0" err="1" smtClean="0"/>
              <a:t>Županije</a:t>
            </a:r>
            <a:r>
              <a:rPr lang="en-US" sz="2600" dirty="0" smtClean="0"/>
              <a:t> </a:t>
            </a:r>
            <a:r>
              <a:rPr lang="hr-HR" sz="2600" dirty="0" smtClean="0"/>
              <a:t>-</a:t>
            </a:r>
            <a:r>
              <a:rPr lang="en-US" sz="2600" dirty="0" smtClean="0"/>
              <a:t> </a:t>
            </a:r>
            <a:r>
              <a:rPr lang="en-US" sz="2600" dirty="0" err="1" smtClean="0"/>
              <a:t>šah</a:t>
            </a:r>
            <a:r>
              <a:rPr lang="en-US" sz="2600" dirty="0" smtClean="0"/>
              <a:t>, </a:t>
            </a:r>
            <a:r>
              <a:rPr lang="en-US" sz="2600" dirty="0" err="1" smtClean="0"/>
              <a:t>dječaci</a:t>
            </a:r>
            <a:r>
              <a:rPr lang="en-US" sz="2600" dirty="0" smtClean="0"/>
              <a:t>: </a:t>
            </a:r>
            <a:endParaRPr lang="hr-HR" sz="2600" dirty="0" smtClean="0"/>
          </a:p>
          <a:p>
            <a:pPr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mjesto</a:t>
            </a:r>
            <a:endParaRPr lang="hr-H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600" dirty="0" err="1" smtClean="0"/>
              <a:t>Prvenstvo</a:t>
            </a:r>
            <a:r>
              <a:rPr lang="en-US" sz="2600" dirty="0" smtClean="0"/>
              <a:t> OŠ u </a:t>
            </a:r>
            <a:r>
              <a:rPr lang="en-US" sz="2600" dirty="0" err="1" smtClean="0"/>
              <a:t>košarci</a:t>
            </a:r>
            <a:r>
              <a:rPr lang="en-US" sz="2600" dirty="0" smtClean="0"/>
              <a:t> – </a:t>
            </a:r>
            <a:r>
              <a:rPr lang="en-US" sz="2600" dirty="0" err="1" smtClean="0"/>
              <a:t>dječaci</a:t>
            </a:r>
            <a:r>
              <a:rPr lang="en-US" sz="2600" dirty="0" smtClean="0"/>
              <a:t>: </a:t>
            </a:r>
            <a:endParaRPr lang="hr-HR" sz="2600" dirty="0" smtClean="0"/>
          </a:p>
          <a:p>
            <a:pPr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mjesto</a:t>
            </a:r>
            <a:endParaRPr lang="hr-H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600" dirty="0" err="1" smtClean="0"/>
              <a:t>Prvenstvo</a:t>
            </a:r>
            <a:r>
              <a:rPr lang="en-US" sz="2600" dirty="0" smtClean="0"/>
              <a:t> OŠ u </a:t>
            </a:r>
            <a:r>
              <a:rPr lang="en-US" sz="2600" dirty="0" err="1" smtClean="0"/>
              <a:t>košarci</a:t>
            </a:r>
            <a:r>
              <a:rPr lang="en-US" sz="2600" dirty="0" smtClean="0"/>
              <a:t> – </a:t>
            </a:r>
            <a:r>
              <a:rPr lang="en-US" sz="2600" dirty="0" err="1" smtClean="0"/>
              <a:t>djevojčice</a:t>
            </a:r>
            <a:r>
              <a:rPr lang="en-US" sz="2600" dirty="0" smtClean="0"/>
              <a:t>: </a:t>
            </a:r>
            <a:endParaRPr lang="hr-HR" sz="2600" dirty="0" smtClean="0"/>
          </a:p>
          <a:p>
            <a:pPr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mjest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</a:p>
          <a:p>
            <a:pPr lvl="1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600" dirty="0" err="1" smtClean="0"/>
              <a:t>Poluzavršno</a:t>
            </a:r>
            <a:r>
              <a:rPr lang="en-US" sz="2600" dirty="0" smtClean="0"/>
              <a:t> </a:t>
            </a:r>
            <a:r>
              <a:rPr lang="en-US" sz="2600" dirty="0" err="1" smtClean="0"/>
              <a:t>natjecanje</a:t>
            </a:r>
            <a:r>
              <a:rPr lang="en-US" sz="2600" dirty="0" smtClean="0"/>
              <a:t> ŠŠK, </a:t>
            </a:r>
            <a:r>
              <a:rPr lang="en-US" sz="2600" dirty="0" err="1" smtClean="0"/>
              <a:t>košarka</a:t>
            </a:r>
            <a:r>
              <a:rPr lang="en-US" sz="2600" dirty="0" smtClean="0"/>
              <a:t> – </a:t>
            </a:r>
            <a:r>
              <a:rPr lang="en-US" sz="2600" dirty="0" err="1" smtClean="0"/>
              <a:t>djevojčice</a:t>
            </a:r>
            <a:r>
              <a:rPr lang="en-US" sz="2600" dirty="0" smtClean="0"/>
              <a:t>: </a:t>
            </a:r>
            <a:endParaRPr lang="hr-HR" sz="2600" dirty="0" smtClean="0"/>
          </a:p>
          <a:p>
            <a:pPr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mjesto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83880" cy="1051560"/>
          </a:xfrm>
        </p:spPr>
        <p:txBody>
          <a:bodyPr/>
          <a:lstStyle/>
          <a:p>
            <a:r>
              <a:rPr lang="hr-HR" dirty="0" smtClean="0"/>
              <a:t>Djelatnici</a:t>
            </a:r>
            <a:r>
              <a:rPr lang="hr-HR" dirty="0" smtClean="0"/>
              <a:t> </a:t>
            </a:r>
            <a:r>
              <a:rPr lang="hr-HR" dirty="0" smtClean="0"/>
              <a:t>u 2010./2011.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3400" y="1447800"/>
            <a:ext cx="8183880" cy="5181600"/>
          </a:xfrm>
        </p:spPr>
        <p:txBody>
          <a:bodyPr numCol="2">
            <a:normAutofit fontScale="70000" lnSpcReduction="20000"/>
          </a:bodyPr>
          <a:lstStyle/>
          <a:p>
            <a:r>
              <a:rPr lang="en-US" dirty="0" err="1" smtClean="0"/>
              <a:t>Ravnateljica</a:t>
            </a:r>
            <a:r>
              <a:rPr lang="en-US" dirty="0" smtClean="0"/>
              <a:t>: </a:t>
            </a:r>
            <a:endParaRPr lang="hr-HR" dirty="0" smtClean="0"/>
          </a:p>
          <a:p>
            <a:pPr lvl="1"/>
            <a:r>
              <a:rPr lang="en-US" sz="2100" b="1" dirty="0" err="1" smtClean="0">
                <a:solidFill>
                  <a:schemeClr val="accent1">
                    <a:lumMod val="75000"/>
                  </a:schemeClr>
                </a:solidFill>
              </a:rPr>
              <a:t>Tatjana</a:t>
            </a:r>
            <a:r>
              <a:rPr lang="en-US" sz="21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100" b="1" dirty="0" err="1" smtClean="0">
                <a:solidFill>
                  <a:schemeClr val="accent1">
                    <a:lumMod val="75000"/>
                  </a:schemeClr>
                </a:solidFill>
              </a:rPr>
              <a:t>Maršić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400" dirty="0" smtClean="0"/>
              <a:t>Stručni suradnici:</a:t>
            </a:r>
            <a:endParaRPr lang="hr-HR" sz="2400" dirty="0" smtClean="0"/>
          </a:p>
          <a:p>
            <a:pPr lvl="1"/>
            <a:r>
              <a:rPr lang="hr-HR" sz="2100" dirty="0" smtClean="0"/>
              <a:t>Pedagoginja:</a:t>
            </a:r>
          </a:p>
          <a:p>
            <a:pPr lvl="1"/>
            <a:r>
              <a:rPr lang="hr-HR" sz="2100" dirty="0" smtClean="0">
                <a:solidFill>
                  <a:schemeClr val="accent1">
                    <a:lumMod val="75000"/>
                  </a:schemeClr>
                </a:solidFill>
              </a:rPr>
              <a:t>Svjetlana </a:t>
            </a:r>
            <a:r>
              <a:rPr lang="hr-HR" sz="2100" dirty="0" err="1" smtClean="0">
                <a:solidFill>
                  <a:schemeClr val="accent1">
                    <a:lumMod val="75000"/>
                  </a:schemeClr>
                </a:solidFill>
              </a:rPr>
              <a:t>Brajnović</a:t>
            </a:r>
            <a:r>
              <a:rPr lang="hr-HR" sz="2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hr-HR" sz="2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hr-HR" sz="2100" dirty="0" smtClean="0"/>
              <a:t>knjižničarka:</a:t>
            </a:r>
          </a:p>
          <a:p>
            <a:pPr lvl="1"/>
            <a:r>
              <a:rPr lang="hr-HR" sz="2100" dirty="0" smtClean="0">
                <a:solidFill>
                  <a:schemeClr val="accent1">
                    <a:lumMod val="75000"/>
                  </a:schemeClr>
                </a:solidFill>
              </a:rPr>
              <a:t>Gordana </a:t>
            </a:r>
            <a:r>
              <a:rPr lang="hr-HR" sz="2100" dirty="0" err="1" smtClean="0">
                <a:solidFill>
                  <a:schemeClr val="accent1">
                    <a:lumMod val="75000"/>
                  </a:schemeClr>
                </a:solidFill>
              </a:rPr>
              <a:t>Žovin</a:t>
            </a:r>
            <a:endParaRPr lang="hr-HR" sz="2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hr-H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 smtClean="0"/>
              <a:t>Razredna</a:t>
            </a:r>
            <a:r>
              <a:rPr lang="en-US" dirty="0" smtClean="0"/>
              <a:t> </a:t>
            </a:r>
            <a:r>
              <a:rPr lang="en-US" dirty="0" err="1" smtClean="0"/>
              <a:t>nastava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Suzana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Lekić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Danijela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Lokner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Vladimir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Bićanić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Tamara Ivić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Julijana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Farkaš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Mirjana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Sabolić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Suzana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Jelić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Dijana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Belcar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Nikolina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Golubov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None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	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PŠ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Humljani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hr-HR" dirty="0" smtClean="0"/>
              <a:t>Predmetna nastava</a:t>
            </a:r>
          </a:p>
          <a:p>
            <a:pPr lvl="1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Radmila Čolić</a:t>
            </a:r>
          </a:p>
          <a:p>
            <a:pPr lvl="1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Sanja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Cingel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Zdenka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Milobara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Mira Golub</a:t>
            </a:r>
          </a:p>
          <a:p>
            <a:pPr lvl="1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Ivica Perković</a:t>
            </a:r>
          </a:p>
          <a:p>
            <a:pPr lvl="1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Mirko Krolo</a:t>
            </a:r>
          </a:p>
          <a:p>
            <a:pPr lvl="1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Kristina Krolo</a:t>
            </a:r>
          </a:p>
          <a:p>
            <a:pPr lvl="1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Velimir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Tresk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Vjekoslav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Palatinuš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Ana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Nenadović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Siniša Milosavljević</a:t>
            </a:r>
          </a:p>
          <a:p>
            <a:pPr lvl="1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Latica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Harauzek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Miroslav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Hanižar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Marina Vujić</a:t>
            </a:r>
          </a:p>
          <a:p>
            <a:pPr lvl="1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Kristina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Krmpotić</a:t>
            </a:r>
          </a:p>
          <a:p>
            <a:pPr lvl="1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Biljana Farkaš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Ivan Kovač</a:t>
            </a:r>
          </a:p>
          <a:p>
            <a:pPr lvl="1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Ksenija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Jakobek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Tajnica: Gordana </a:t>
            </a:r>
            <a:r>
              <a:rPr lang="hr-HR" dirty="0" err="1" smtClean="0"/>
              <a:t>Žovin</a:t>
            </a:r>
            <a:endParaRPr lang="hr-HR" dirty="0" smtClean="0"/>
          </a:p>
          <a:p>
            <a:r>
              <a:rPr lang="hr-HR" dirty="0" smtClean="0"/>
              <a:t>Računovotkinja: Ružica Nikšić</a:t>
            </a:r>
          </a:p>
          <a:p>
            <a:r>
              <a:rPr lang="hr-HR" dirty="0" smtClean="0"/>
              <a:t>Spremačice: Jadranka Milosavljević, Marija Glavica, </a:t>
            </a:r>
            <a:r>
              <a:rPr lang="hr-HR" dirty="0" err="1" smtClean="0"/>
              <a:t>Emica</a:t>
            </a:r>
            <a:r>
              <a:rPr lang="hr-HR" dirty="0" smtClean="0"/>
              <a:t> </a:t>
            </a:r>
            <a:r>
              <a:rPr lang="hr-HR" dirty="0" err="1" smtClean="0"/>
              <a:t>Čavić</a:t>
            </a:r>
            <a:r>
              <a:rPr lang="hr-HR" dirty="0" smtClean="0"/>
              <a:t>, </a:t>
            </a:r>
            <a:r>
              <a:rPr lang="hr-HR" dirty="0" err="1" smtClean="0"/>
              <a:t>Libuša</a:t>
            </a:r>
            <a:r>
              <a:rPr lang="hr-HR" dirty="0" smtClean="0"/>
              <a:t> </a:t>
            </a:r>
            <a:r>
              <a:rPr lang="hr-HR" dirty="0" err="1" smtClean="0"/>
              <a:t>Dorinko</a:t>
            </a:r>
            <a:endParaRPr lang="hr-HR" dirty="0" smtClean="0"/>
          </a:p>
          <a:p>
            <a:r>
              <a:rPr lang="hr-HR" dirty="0" smtClean="0"/>
              <a:t>Domari: Anto Tuzlak, Mario Jukić, Ivica </a:t>
            </a:r>
            <a:r>
              <a:rPr lang="hr-HR" smtClean="0"/>
              <a:t>Kopecki</a:t>
            </a:r>
            <a:endParaRPr lang="hr-HR" dirty="0" smtClean="0"/>
          </a:p>
          <a:p>
            <a:r>
              <a:rPr lang="hr-HR" dirty="0" smtClean="0"/>
              <a:t>Kuharice: Ružica Farkaš, Ružica Buneta</a:t>
            </a:r>
          </a:p>
          <a:p>
            <a:r>
              <a:rPr lang="hr-HR" dirty="0" smtClean="0"/>
              <a:t>Vrtić:odgojiteljice Ljerka Tomić, Vlasta Perković, Ivana Tomljanović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mirovinu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smo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ispratili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Nadu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Ileš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Ljubicu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Pilat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(PŠ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Humljani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1905000"/>
            <a:ext cx="8183880" cy="3581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…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neka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nas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vodi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dalje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kroz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godine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vizija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naše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 algn="ctr">
              <a:buNone/>
            </a:pPr>
            <a:r>
              <a:rPr lang="hr-HR" i="1" dirty="0" smtClean="0"/>
              <a:t>	“</a:t>
            </a:r>
            <a:r>
              <a:rPr lang="en-US" i="1" dirty="0" err="1" smtClean="0"/>
              <a:t>Kvalitetnim</a:t>
            </a:r>
            <a:r>
              <a:rPr lang="en-US" i="1" dirty="0" smtClean="0"/>
              <a:t> </a:t>
            </a:r>
            <a:r>
              <a:rPr lang="en-US" i="1" dirty="0" err="1" smtClean="0"/>
              <a:t>odgojem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obrazovanjem</a:t>
            </a:r>
            <a:r>
              <a:rPr lang="hr-HR" i="1" dirty="0" smtClean="0"/>
              <a:t> pripremiti djecu za suočavanje sa svakodnevnim životnim situacijama i usmjeriti ih na značaj </a:t>
            </a:r>
            <a:r>
              <a:rPr lang="hr-HR" i="1" dirty="0" err="1" smtClean="0"/>
              <a:t>cjeloživotnog</a:t>
            </a:r>
            <a:r>
              <a:rPr lang="hr-HR" i="1" dirty="0" smtClean="0"/>
              <a:t> učenja.”</a:t>
            </a:r>
            <a:endParaRPr lang="en-US" i="1" dirty="0"/>
          </a:p>
        </p:txBody>
      </p:sp>
      <p:sp>
        <p:nvSpPr>
          <p:cNvPr id="4" name="TekstniOkvir 3"/>
          <p:cNvSpPr txBox="1"/>
          <p:nvPr/>
        </p:nvSpPr>
        <p:spPr>
          <a:xfrm>
            <a:off x="533400" y="533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 za kraj….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41879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sz="3200" dirty="0" smtClean="0"/>
          </a:p>
          <a:p>
            <a:pPr algn="ctr">
              <a:buNone/>
            </a:pPr>
            <a:r>
              <a:rPr lang="hr-HR" sz="32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neka naša imena ponosno osvjetljavaju put do sljedećeg ovakvog jubileja! </a:t>
            </a:r>
          </a:p>
          <a:p>
            <a:pPr algn="ctr">
              <a:buNone/>
            </a:pPr>
            <a:endParaRPr lang="hr-HR" sz="3200" dirty="0" smtClean="0"/>
          </a:p>
          <a:p>
            <a:pPr algn="ctr">
              <a:buNone/>
            </a:pPr>
            <a:endParaRPr lang="hr-HR" sz="3200" dirty="0" smtClean="0"/>
          </a:p>
          <a:p>
            <a:pPr algn="ctr">
              <a:buNone/>
            </a:pPr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svima!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915400" cy="1051560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Prvi</a:t>
            </a:r>
            <a:r>
              <a:rPr lang="en-US" sz="2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n-US" sz="2800" b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učitelj</a:t>
            </a:r>
            <a:r>
              <a:rPr lang="en-US" sz="2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n-US" sz="2800" b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i</a:t>
            </a:r>
            <a:r>
              <a:rPr lang="en-US" sz="2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n-US" sz="2800" b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prvi</a:t>
            </a:r>
            <a:r>
              <a:rPr lang="en-US" sz="2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n-US" sz="2800" b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upravitelj</a:t>
            </a:r>
            <a:r>
              <a:rPr lang="en-US" sz="2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n-US" sz="2800" b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čačinačke</a:t>
            </a:r>
            <a:r>
              <a:rPr lang="en-US" sz="2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n-US" sz="2800" b="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škole</a:t>
            </a:r>
            <a:r>
              <a:rPr lang="en-US" sz="2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lang="en-US" sz="2800" b="0" i="1" dirty="0" err="1" smtClean="0">
                <a:solidFill>
                  <a:schemeClr val="tx1"/>
                </a:solidFill>
                <a:effectLst/>
              </a:rPr>
              <a:t>Stanko</a:t>
            </a:r>
            <a:r>
              <a:rPr lang="en-US" sz="2800" b="0" i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800" b="0" i="1" dirty="0" err="1" smtClean="0">
                <a:solidFill>
                  <a:schemeClr val="tx1"/>
                </a:solidFill>
                <a:effectLst/>
              </a:rPr>
              <a:t>Paunović</a:t>
            </a:r>
            <a:endParaRPr lang="en-US" sz="2800" b="0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8600" y="1676400"/>
            <a:ext cx="5105400" cy="4953000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Gospodin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Paunović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posebno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ostao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sjećanju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mještanima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Čačinaca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Čitav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život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radio je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za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mladež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Čačinaca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. Bio je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izvrstan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učitelj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praktičar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voćarstvu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vinogradarstvu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Mnogo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doprinio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da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različite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vrste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voćaka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rašire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po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selu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Naročito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zapažene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razne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vrste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jabuka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krušaka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te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višnje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trešnje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koje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ljudi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cijepili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školi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gotove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voćke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prenosili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svoje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vrtove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. I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nakon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umirovljenja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visokoj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starosti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gotovo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svakog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dana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odlazio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je u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Mjesni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odbor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tamo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dobrovoljno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pomagao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rješavanju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administrativnih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poslova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bez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ikakve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naknade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Umirovljen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je 1943.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godine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4" descr="C:\Documents and Settings\Nastavnik\Desktop\Mcuhica 4\Povijest škole\obradjeno\iskor\13_cr_cr.jpg"/>
          <p:cNvPicPr>
            <a:picLocks noChangeAspect="1" noChangeArrowheads="1"/>
          </p:cNvPicPr>
          <p:nvPr/>
        </p:nvPicPr>
        <p:blipFill>
          <a:blip r:embed="rId2" cstate="print">
            <a:lum bright="15000"/>
          </a:blip>
          <a:srcRect/>
          <a:stretch>
            <a:fillRect/>
          </a:stretch>
        </p:blipFill>
        <p:spPr bwMode="auto">
          <a:xfrm>
            <a:off x="5486400" y="1905000"/>
            <a:ext cx="3178063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228600"/>
            <a:ext cx="8183880" cy="6324600"/>
          </a:xfrm>
        </p:spPr>
        <p:txBody>
          <a:bodyPr>
            <a:normAutofit lnSpcReduction="10000"/>
          </a:bodyPr>
          <a:lstStyle/>
          <a:p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U doba I. svjetskog rata razvija se sve više novi dio sela, selo postaje svakim danom sve veće i ukazuje se potreba za proširenjem škole.</a:t>
            </a:r>
          </a:p>
          <a:p>
            <a:endParaRPr lang="vi-VN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Godine 1919. škola postaje trorazredna.</a:t>
            </a:r>
          </a:p>
          <a:p>
            <a:endParaRPr lang="vi-VN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Škola je i dalje radila bez naročitih vanjskih događanja. Ostajala gotovo izvan političkog života sela. </a:t>
            </a:r>
          </a:p>
          <a:p>
            <a:endParaRPr lang="vi-VN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vi-VN" dirty="0" smtClean="0">
                <a:solidFill>
                  <a:schemeClr val="accent1">
                    <a:lumMod val="75000"/>
                  </a:schemeClr>
                </a:solidFill>
              </a:rPr>
              <a:t>1931. godine sagrađena je nova zgrada u dvorištu i to dvije učionice. Time je škola proširena na 4 odjeljenja s cjelodnevnom obukom.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3400"/>
            <a:ext cx="8183880" cy="5943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Godina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1941.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bila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vrlo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teška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za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mještane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za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bila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opljačkana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namještaj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učila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uništeni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knjige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iz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školske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knjižnice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raznesene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1943.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godine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zgrada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potpuno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izgorjela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teško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oštećena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Uništena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gotovo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sva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arhiva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a 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njom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Spomenica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temelju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prikupljenih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podataka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sastavljena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nova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Spomenica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većinu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podataka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prikupio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gospodin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Stanko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Paunović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08448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Nakon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završetka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rata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narod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započeo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obnovom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opustošene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zemlje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raščišćavanjem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ruševina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Popravljena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dvorišna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školska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zgrada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Krajem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god. 1946. / 47.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učiteljica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Belić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Karolina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preuzima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upravu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škole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Učiteljica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Belić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aktivirala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pionirsku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organizaciju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koja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svoje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djelovanje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započela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raščišćavanjem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ruševina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3400" y="4648200"/>
            <a:ext cx="8183880" cy="1984248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1948.god.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Ministarstvo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poslalo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nešto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knjiga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pedagoškog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beletrističkog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sadržaja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dječje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literature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kao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temelj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za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osnutak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učiteljske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učeničke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knjižnice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Picture 3" descr="C:\Documents and Settings\Nastavnik\Desktop\Mcuhica 4\Povijest škole\obradjeno\iskor\15_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90328"/>
            <a:ext cx="4281798" cy="2753072"/>
          </a:xfrm>
          <a:prstGeom prst="rect">
            <a:avLst/>
          </a:prstGeom>
          <a:noFill/>
        </p:spPr>
      </p:pic>
      <p:pic>
        <p:nvPicPr>
          <p:cNvPr id="5" name="Picture 4" descr="C:\Documents and Settings\Nastavnik\Desktop\Mcuhica 4\Povijest škole\obradjeno\iskor\knjizn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60486"/>
            <a:ext cx="3886200" cy="2782914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1371600" y="9144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Knjižnica nekad…</a:t>
            </a:r>
            <a:endParaRPr lang="en-US" i="1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62600" y="9144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Knjižnica danas…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192</TotalTime>
  <Words>1949</Words>
  <Application>Microsoft Office PowerPoint</Application>
  <PresentationFormat>Prikaz na zaslonu (4:3)</PresentationFormat>
  <Paragraphs>238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49</vt:i4>
      </vt:variant>
    </vt:vector>
  </HeadingPairs>
  <TitlesOfParts>
    <vt:vector size="50" baseType="lpstr">
      <vt:lpstr>Aspekt</vt:lpstr>
      <vt:lpstr>100 GODINA ŠKOLE</vt:lpstr>
      <vt:lpstr>Slajd 2</vt:lpstr>
      <vt:lpstr>Slajd 3</vt:lpstr>
      <vt:lpstr>Slajd 4</vt:lpstr>
      <vt:lpstr>Prvi učitelj i prvi upravitelj čačinačke škole Stanko Paunović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PODRUČNE ŠKOLE</vt:lpstr>
      <vt:lpstr>PŠ Brezovljani</vt:lpstr>
      <vt:lpstr>PŠ Bukvik</vt:lpstr>
      <vt:lpstr>PŠ Pušina</vt:lpstr>
      <vt:lpstr>PŠ Slatinski Drenovac</vt:lpstr>
      <vt:lpstr>PŠ Humljani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Školska godina 2010./2011.</vt:lpstr>
      <vt:lpstr>Slajd 41</vt:lpstr>
      <vt:lpstr>Slajd 42</vt:lpstr>
      <vt:lpstr>Naši učenici, naš ponos</vt:lpstr>
      <vt:lpstr>Slajd 44</vt:lpstr>
      <vt:lpstr>Djelatnici u 2010./2011.</vt:lpstr>
      <vt:lpstr>Slajd 46</vt:lpstr>
      <vt:lpstr>Slajd 47</vt:lpstr>
      <vt:lpstr>Slajd 48</vt:lpstr>
      <vt:lpstr>Slajd 49</vt:lpstr>
    </vt:vector>
  </TitlesOfParts>
  <Company>O.S. A. G. Matos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 GODINA ŠKOLE</dc:title>
  <dc:creator>O.S. A. G. Matos</dc:creator>
  <cp:lastModifiedBy>O.S. A. G. Matos</cp:lastModifiedBy>
  <cp:revision>28</cp:revision>
  <dcterms:created xsi:type="dcterms:W3CDTF">2011-06-10T12:16:47Z</dcterms:created>
  <dcterms:modified xsi:type="dcterms:W3CDTF">2011-06-10T15:42:27Z</dcterms:modified>
</cp:coreProperties>
</file>